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3" r:id="rId2"/>
    <p:sldId id="321" r:id="rId3"/>
    <p:sldId id="322" r:id="rId4"/>
    <p:sldId id="323" r:id="rId5"/>
    <p:sldId id="346" r:id="rId6"/>
    <p:sldId id="324" r:id="rId7"/>
    <p:sldId id="325" r:id="rId8"/>
    <p:sldId id="348" r:id="rId9"/>
    <p:sldId id="347" r:id="rId10"/>
    <p:sldId id="349" r:id="rId11"/>
    <p:sldId id="332" r:id="rId12"/>
    <p:sldId id="333" r:id="rId13"/>
    <p:sldId id="326" r:id="rId14"/>
    <p:sldId id="327" r:id="rId15"/>
    <p:sldId id="329" r:id="rId16"/>
    <p:sldId id="331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50" r:id="rId30"/>
    <p:sldId id="351" r:id="rId31"/>
    <p:sldId id="352" r:id="rId32"/>
    <p:sldId id="353" r:id="rId33"/>
    <p:sldId id="355" r:id="rId34"/>
    <p:sldId id="354" r:id="rId3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3590" autoAdjust="0"/>
  </p:normalViewPr>
  <p:slideViewPr>
    <p:cSldViewPr>
      <p:cViewPr varScale="1">
        <p:scale>
          <a:sx n="60" d="100"/>
          <a:sy n="60" d="100"/>
        </p:scale>
        <p:origin x="135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B68D1BC-E885-4BA7-85D2-BAD9E4870A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B0947E-EC16-4B04-8608-63A8BB803C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FA2A9C7-343A-48A7-BA4E-94F9A8451B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ECF0FD2-0EEB-4131-8554-D8F6F58AEC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06D53554-CDB9-4B69-A576-0995EEF892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EC077BAB-1DAA-493F-9EAF-0CD59B7832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241E6F9-959B-4CCF-B836-49DA143E22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41E6F9-959B-4CCF-B836-49DA143E228D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281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41E6F9-959B-4CCF-B836-49DA143E228D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4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41E6F9-959B-4CCF-B836-49DA143E228D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449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6B136C-10A7-4A4E-B417-2CCDBB70A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B50948-A8FA-4CEC-8806-A1546E5D8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ADABD1-C300-4534-BC21-67D5E6D61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CB3ED-450D-4D2B-AA88-D2C95CFFE1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914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211E99-41D0-4C78-B480-C34B2FD1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A3A8FE-1097-40EE-B3BD-537D04080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16CCEE-C5A7-43F8-93DE-6E1F15B63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B449E-68CB-4FE3-B037-413F9AC362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80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FA5E09-6EDE-4A03-88AD-938F9888C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8E30D6-AA81-44E1-BB5E-4378A28FE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EE628-DC9E-4442-97F6-D472F9100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33F8-C13A-4188-9DDD-370ECD9465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45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CEE42B-F4A4-4EA5-B38A-5C371DCF5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BB5C9F-2C3E-402F-A65D-67386EA3A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B3B3CD-30A1-44BD-B251-815AE7FE3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E4B4-B998-4ADF-995C-1108FFCEFF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22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90A09D-5253-4083-8C81-9EFE77166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0EF57-572B-4E59-B726-1CC917A9F4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43F18D-D122-4B62-AF9A-B2B3B52D8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1F4F0-45F9-4590-ABA7-A045D8224E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687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9DC10A-25E8-42C1-ADCF-87BFDE7D5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3B3B0-7682-40D7-AB52-5D4D2549A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28F8E5-5439-42BE-948E-F08F374E7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AA93D-D751-4642-A7CA-D37D948EF3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072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22DF04-9EAA-4A21-B3F9-8B27CA0D7B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F40D6B-F19B-476D-9687-FCE77E248D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AE1F99-FD95-4526-8BBC-737CAC6FF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75E11-82E6-4A72-96FE-C3829ED395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9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610FA0-B591-4E39-92C3-B4922CA2D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FA9B0A-1091-440E-849C-3B639980C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B39CF8-3FFA-41B3-A894-FCA03B15B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8D9D3-A5E4-455B-A82E-C505950BC1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76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5191B0-CD06-4BBC-AEBA-6D8EF63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37EABA-97B6-4847-8ED4-B913CA6ADD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20D70D-935D-485B-AEB3-22E1BB759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B2F9C-4F77-40CB-8EFC-084D7C189F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687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BC936-3BDE-4488-8E65-85D46E10D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E6014E-72CF-4BAB-8247-374968C58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03016-3434-49A5-83D7-7790B4BA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8C903-57D7-47E3-A448-21CA8DDD42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27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A72DD5-B2C4-45AB-8DFA-7CBDE0CA7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1C0D61-E7B6-4DAF-8F37-BCBDD51F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D3590B-9BBD-4914-858C-0D9380BFE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875E0-7CAD-4A5A-BE77-FA0AFC4DF9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49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FB8C2E-9D50-42F4-B3B4-0BD1F09AC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26D28E-1BA5-4685-A8AE-19C3D12CA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5FB201-36E5-45C3-AA27-9D0CBF2C43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2D2409-C574-475B-A1C6-2C2087E495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74BCA6-A6F7-4771-AA83-C6FB154E67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7869065-9F91-4192-AA94-E2DD022A78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22EA441F-A634-4953-B14E-DFFC1B330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616266"/>
              </p:ext>
            </p:extLst>
          </p:nvPr>
        </p:nvGraphicFramePr>
        <p:xfrm>
          <a:off x="261143" y="310356"/>
          <a:ext cx="8621713" cy="623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944972" imgH="7174794" progId="Word.Document.8">
                  <p:embed/>
                </p:oleObj>
              </mc:Choice>
              <mc:Fallback>
                <p:oleObj name="Document" r:id="rId3" imgW="9944972" imgH="7174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" y="310356"/>
                        <a:ext cx="8621713" cy="623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C700BD-1744-43A1-87D8-F7E756D762A0}"/>
              </a:ext>
            </a:extLst>
          </p:cNvPr>
          <p:cNvSpPr/>
          <p:nvPr/>
        </p:nvSpPr>
        <p:spPr>
          <a:xfrm>
            <a:off x="503548" y="692696"/>
            <a:ext cx="8136904" cy="2345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Экологический риск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вероятность наступления события, имеющего неблагоприятные последствия для природной среды и вызванного негативным воздействием хозяйственной и иной деятельности, чрезвычайными ситуациями природного и техногенного характера</a:t>
            </a:r>
            <a:endParaRPr lang="ru-R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562621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121236-9BB7-4B36-BEE6-E36D996E6753}"/>
              </a:ext>
            </a:extLst>
          </p:cNvPr>
          <p:cNvSpPr/>
          <p:nvPr/>
        </p:nvSpPr>
        <p:spPr>
          <a:xfrm>
            <a:off x="251520" y="188640"/>
            <a:ext cx="8712968" cy="6711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Эффективное управление экологической безопасностью производства возможно на основе включения в него следующих элементов: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оценка, управление и предупреждение воздействий со стороны организаций на различные компоненты окружающей среды;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управление энергоснабжением в части выбора источников энергии, экономии и использования энергоресурсов; управление сырьем (выбор, хранение и транспортировка);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управление водопользованием (в части экономии водопотребления);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управление отходами (предотвращение их образования либо уменьшение количества, переработки, повторное использование, безопасные транспортировка и хранение);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выбор процессов производства с учетом требований обеспечения экологической безопасности;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планирование, разработка, производство, использование, хранение и утилизация продукции и ее упаковки с учетом их экологической безопасности;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предупреждение и ограничение нештатных ситуаций; информирование персонала о результатах экологической деятельности, его обучение и привлечение к решению вопросов обеспечения экологической безопасности;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«экологическая прозрачность» для всех заинтересованных сторон и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318972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AB8D8D-3B89-4976-87FC-3B027E72DDE7}"/>
              </a:ext>
            </a:extLst>
          </p:cNvPr>
          <p:cNvSpPr/>
          <p:nvPr/>
        </p:nvSpPr>
        <p:spPr>
          <a:xfrm>
            <a:off x="215516" y="1700808"/>
            <a:ext cx="8712968" cy="2345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Стратегические направления экологизации производства должны включать три приоритетных составляющих: </a:t>
            </a:r>
          </a:p>
          <a:p>
            <a:pPr indent="363538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оптимизацию процесса управления отходами, </a:t>
            </a:r>
          </a:p>
          <a:p>
            <a:pPr indent="363538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технические и технологические аспекты производства,</a:t>
            </a:r>
          </a:p>
          <a:p>
            <a:pPr indent="363538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систему управления предприятием. </a:t>
            </a:r>
            <a:endParaRPr lang="ru-R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9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1FDE4D3-4B7A-41E9-908D-9FC3E6DD4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946426"/>
              </p:ext>
            </p:extLst>
          </p:nvPr>
        </p:nvGraphicFramePr>
        <p:xfrm>
          <a:off x="395536" y="1340768"/>
          <a:ext cx="8496944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2979">
                  <a:extLst>
                    <a:ext uri="{9D8B030D-6E8A-4147-A177-3AD203B41FA5}">
                      <a16:colId xmlns:a16="http://schemas.microsoft.com/office/drawing/2014/main" val="3794502911"/>
                    </a:ext>
                  </a:extLst>
                </a:gridCol>
                <a:gridCol w="5273965">
                  <a:extLst>
                    <a:ext uri="{9D8B030D-6E8A-4147-A177-3AD203B41FA5}">
                      <a16:colId xmlns:a16="http://schemas.microsoft.com/office/drawing/2014/main" val="3017471792"/>
                    </a:ext>
                  </a:extLst>
                </a:gridCol>
              </a:tblGrid>
              <a:tr h="239088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82986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153845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Развитие системы стратегического и тактического управления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Повышение устойчивости (в том числе гибкости) компании. Повышение эффективности управления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951107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Развитие взаимодействия между подразделениями и функциональными направлениями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Устранение дублирования функции и повышение эффективности взаимодействия. Повышение эффективности управления. Упрощение внедрения изменений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099200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Развитие системы мотивации и обучение персонала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Обеспеченность квалифицированным персоналом. Повышение эффективности управления. Повышение устойчивости компании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64674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5789605-E45D-47C9-A62B-DDB6B4D145F6}"/>
              </a:ext>
            </a:extLst>
          </p:cNvPr>
          <p:cNvSpPr/>
          <p:nvPr/>
        </p:nvSpPr>
        <p:spPr>
          <a:xfrm>
            <a:off x="863588" y="265874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Эффекты экологизации производства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8AF93EF-1772-427D-A417-708D1F2EA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197225"/>
              </p:ext>
            </p:extLst>
          </p:nvPr>
        </p:nvGraphicFramePr>
        <p:xfrm>
          <a:off x="323528" y="548680"/>
          <a:ext cx="8496944" cy="612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145013187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82898280"/>
                    </a:ext>
                  </a:extLst>
                </a:gridCol>
              </a:tblGrid>
              <a:tr h="283408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Рыночные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612887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Повышение конкурентоспособности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Завоевание новых рынков. Приобретение новых клиентов. Привлечение инвесторов. Упрощение процедур оценки экологической эффективности инвестиционных проектов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623761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Приоритет при взаимодействии с крупными международными компаниями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Возможность взаимовыгодного и долгосрочного сотрудничества. Возможность создания вертикально интегрированных структур для получения рыночных преимуществ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30304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Меньшие рисковые платежи при взаимодействии с финансовыми организациями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Снижение расходов по кредитам и страхованию. Возможность получения кредитов международных инвестиционных банков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483733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Преимущества при участии в международных тендерах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Возможность получения либо размещения выгодного заказа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17773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Преимущества на рынках «экологичной» продукции и услуг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Возможность получения либо размещения выгодного заказа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866970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Развитие систем менеджмента и взаимодействия с заинтересованными сторонами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Рост рыночной капитализации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337293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4BF85F-D9E7-49FF-A984-7EE9A382AEC0}"/>
              </a:ext>
            </a:extLst>
          </p:cNvPr>
          <p:cNvSpPr/>
          <p:nvPr/>
        </p:nvSpPr>
        <p:spPr>
          <a:xfrm>
            <a:off x="863588" y="0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Эффекты экологизации производства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12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8AF93EF-1772-427D-A417-708D1F2EA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68067"/>
              </p:ext>
            </p:extLst>
          </p:nvPr>
        </p:nvGraphicFramePr>
        <p:xfrm>
          <a:off x="179512" y="392716"/>
          <a:ext cx="8856984" cy="624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2841">
                  <a:extLst>
                    <a:ext uri="{9D8B030D-6E8A-4147-A177-3AD203B41FA5}">
                      <a16:colId xmlns:a16="http://schemas.microsoft.com/office/drawing/2014/main" val="3145013187"/>
                    </a:ext>
                  </a:extLst>
                </a:gridCol>
                <a:gridCol w="5254143">
                  <a:extLst>
                    <a:ext uri="{9D8B030D-6E8A-4147-A177-3AD203B41FA5}">
                      <a16:colId xmlns:a16="http://schemas.microsoft.com/office/drawing/2014/main" val="28289828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Рисковые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612887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Уменьшение вероятности и последствий нештатных и аварийных ситуаций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Меньшие платежи, выплаты за ущерб окружающей среде и населению. Уменьшение страховых рисков. Снижение страховых взносов. Устранение потенциального ущерба. Кредит доверия к организации со стороны населения и государственных органов. Уменьшение непроизводственных расходов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623761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Уменьшение вероятности и ожидаемых последствий нарушения законодательства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Улучшение взаимодействия с государственными органами. Уменьшение суммы штрафов и платежей за негативное воздействие Исключение возможности приостановки производства по экологическим требованиям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30304"/>
                  </a:ext>
                </a:extLst>
              </a:tr>
              <a:tr h="1741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Ресурсные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483733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Снижение себестоимости продукции за счет рационального использования сырья, ресурсов и материалов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Увеличение прибыли. Повышение стабильности производства. Улучшение производственного процесса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17773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Снижение себестоимости продукции за счет эффективного управления отходами, включая их вторичное использование	</a:t>
                      </a:r>
                    </a:p>
                    <a:p>
                      <a:endParaRPr lang="ru-RU" sz="1700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Снижение расхода сырья, ресурсов и материалов Уменьшение расходов на транспортировку и размещение отходов. Увеличение прибыли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866970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4BF85F-D9E7-49FF-A984-7EE9A382AEC0}"/>
              </a:ext>
            </a:extLst>
          </p:cNvPr>
          <p:cNvSpPr/>
          <p:nvPr/>
        </p:nvSpPr>
        <p:spPr>
          <a:xfrm>
            <a:off x="863588" y="0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Эффекты экологизации производства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6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8AF93EF-1772-427D-A417-708D1F2EA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67242"/>
              </p:ext>
            </p:extLst>
          </p:nvPr>
        </p:nvGraphicFramePr>
        <p:xfrm>
          <a:off x="143508" y="692696"/>
          <a:ext cx="8856984" cy="295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2841">
                  <a:extLst>
                    <a:ext uri="{9D8B030D-6E8A-4147-A177-3AD203B41FA5}">
                      <a16:colId xmlns:a16="http://schemas.microsoft.com/office/drawing/2014/main" val="3145013187"/>
                    </a:ext>
                  </a:extLst>
                </a:gridCol>
                <a:gridCol w="5254143">
                  <a:extLst>
                    <a:ext uri="{9D8B030D-6E8A-4147-A177-3AD203B41FA5}">
                      <a16:colId xmlns:a16="http://schemas.microsoft.com/office/drawing/2014/main" val="28289828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Природоохранные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612887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Снижение потерь вследствие заболеваний и повышение трудоотдачи персонала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Снижение выплат по профзаболеваниям и судебных издержек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623761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Снижение платежей и штрафов за загрязнение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Увеличение прибыли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30304"/>
                  </a:ext>
                </a:extLst>
              </a:tr>
              <a:tr h="604866">
                <a:tc>
                  <a:txBody>
                    <a:bodyPr/>
                    <a:lstStyle/>
                    <a:p>
                      <a:r>
                        <a:rPr lang="ru-RU" sz="1700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Снижение загрязняющих выбросов и сбросов, а также отходов производства и потребления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Уменьшение экологических платежей. Устранение потенциального ущерба. Кредит доверия к организации со стороны населения и государственных органов. Уменьшение непроизводственных расходов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17773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4BF85F-D9E7-49FF-A984-7EE9A382AEC0}"/>
              </a:ext>
            </a:extLst>
          </p:cNvPr>
          <p:cNvSpPr/>
          <p:nvPr/>
        </p:nvSpPr>
        <p:spPr>
          <a:xfrm>
            <a:off x="863588" y="0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Эффекты экологизации производства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9711F9-2467-4BBE-8047-B03B3992029B}"/>
              </a:ext>
            </a:extLst>
          </p:cNvPr>
          <p:cNvSpPr/>
          <p:nvPr/>
        </p:nvSpPr>
        <p:spPr>
          <a:xfrm>
            <a:off x="251520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Природоохранные затраты </a:t>
            </a: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эго общественно необходимые расходы на поддержание качества среды жизни, осуществление любых видов и форм хозяйственной деятельности и на общее поддержание природно-ресурсного потенциала, включая сохранение экологического равновесия.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4EB196E-5761-400A-8F57-84EDF435AA94}"/>
              </a:ext>
            </a:extLst>
          </p:cNvPr>
          <p:cNvSpPr/>
          <p:nvPr/>
        </p:nvSpPr>
        <p:spPr>
          <a:xfrm>
            <a:off x="323528" y="155679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состав природоохранных затрат входят: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1E3CA3E-BA63-4D40-B4FA-D2140C2A964F}"/>
              </a:ext>
            </a:extLst>
          </p:cNvPr>
          <p:cNvSpPr/>
          <p:nvPr/>
        </p:nvSpPr>
        <p:spPr>
          <a:xfrm>
            <a:off x="251520" y="2021939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1) экологические издержки общественного производства:</a:t>
            </a:r>
          </a:p>
          <a:p>
            <a:pPr marL="623888" indent="-87313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затраты на мероприятия, снижающие выброс вредных веществ в окружающую среду (на совершенствование технологий, изменение состава используемых ресурсов, строительство очистных сооружений, более комплексное использование сырья и т.п );</a:t>
            </a:r>
          </a:p>
          <a:p>
            <a:pPr marL="623888" indent="-87313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затраты, не снижающие выброс, но влияющие на степень распространения вредных веществ в среде (разбавление, нейтрализация, захоронение отходов, их консервация, установление санитарно-защитных зон и т.п.);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825DAA-FFC8-4E53-9D93-A3A7E9A43FF6}"/>
              </a:ext>
            </a:extLst>
          </p:cNvPr>
          <p:cNvSpPr/>
          <p:nvPr/>
        </p:nvSpPr>
        <p:spPr>
          <a:xfrm>
            <a:off x="251520" y="438245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2) издержки, связанные с поддержанием природно-ресурсного потенциала, –обеспечение воспроизводства возобновимых природных ресурсов, использование вторичных ресурсов (отходов производства и потребления) в качестве сырья, разработка и внедрение ресурсосберегающих технологий и т.п.;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966E8C0-6111-45A8-8007-98623B312E2C}"/>
              </a:ext>
            </a:extLst>
          </p:cNvPr>
          <p:cNvSpPr/>
          <p:nvPr/>
        </p:nvSpPr>
        <p:spPr>
          <a:xfrm>
            <a:off x="251520" y="56612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3) издержки общественною развития.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1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EDA5D9-42CA-43FE-994D-DA315D01EB93}"/>
              </a:ext>
            </a:extLst>
          </p:cNvPr>
          <p:cNvSpPr/>
          <p:nvPr/>
        </p:nvSpPr>
        <p:spPr>
          <a:xfrm>
            <a:off x="107504" y="188640"/>
            <a:ext cx="8928992" cy="2389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>
                <a:solidFill>
                  <a:schemeClr val="accent2"/>
                </a:solidFill>
                <a:latin typeface="Times New Roman" panose="02020603050405020304" pitchFamily="18" charset="0"/>
              </a:rPr>
              <a:t>Эксплуатационные расходы </a:t>
            </a:r>
            <a:r>
              <a:rPr lang="ru-RU">
                <a:solidFill>
                  <a:schemeClr val="accent2"/>
                </a:solidFill>
                <a:latin typeface="Times New Roman" panose="02020603050405020304" pitchFamily="18" charset="0"/>
              </a:rPr>
              <a:t>природоохранного назначения:</a:t>
            </a:r>
          </a:p>
          <a:p>
            <a:pPr indent="355600" algn="just">
              <a:lnSpc>
                <a:spcPct val="120000"/>
              </a:lnSpc>
            </a:pPr>
            <a:r>
              <a:rPr lang="ru-RU">
                <a:solidFill>
                  <a:schemeClr val="accent2"/>
                </a:solidFill>
                <a:latin typeface="Times New Roman" panose="02020603050405020304" pitchFamily="18" charset="0"/>
              </a:rPr>
              <a:t>а) текущие затраты на содержание и обслуживание основных фондов природоохранного назначения;</a:t>
            </a:r>
          </a:p>
          <a:p>
            <a:pPr indent="355600" algn="just">
              <a:lnSpc>
                <a:spcPct val="120000"/>
              </a:lnSpc>
            </a:pPr>
            <a:r>
              <a:rPr lang="ru-RU">
                <a:solidFill>
                  <a:schemeClr val="accent2"/>
                </a:solidFill>
                <a:latin typeface="Times New Roman" panose="02020603050405020304" pitchFamily="18" charset="0"/>
              </a:rPr>
              <a:t>б) затраты, связанные с проведением мероприятий, способствующих улучшению качественных характеристик элементов окружающей среды;</a:t>
            </a:r>
          </a:p>
          <a:p>
            <a:pPr indent="355600" algn="just">
              <a:lnSpc>
                <a:spcPct val="120000"/>
              </a:lnSpc>
            </a:pPr>
            <a:r>
              <a:rPr lang="ru-RU">
                <a:solidFill>
                  <a:schemeClr val="accent2"/>
                </a:solidFill>
                <a:latin typeface="Times New Roman" panose="02020603050405020304" pitchFamily="18" charset="0"/>
              </a:rPr>
              <a:t>в) дополнительные затраты на эксплуатацию основных производственных фондов, обусловленные совершенствованием производственных технологий.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B80A09-3F29-4937-BAC8-28BEFFBA5221}"/>
              </a:ext>
            </a:extLst>
          </p:cNvPr>
          <p:cNvSpPr/>
          <p:nvPr/>
        </p:nvSpPr>
        <p:spPr>
          <a:xfrm>
            <a:off x="102862" y="2658935"/>
            <a:ext cx="8928992" cy="2057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lnSpc>
                <a:spcPct val="12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Текущие затраты: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а) расходы на содержание и обслуживание основных фондов природоохранного назначения (в том числе оплата труда обслуживающею персонала, текущий и капитальный ремонт, амортизационные отчисления, энергетические расходы), </a:t>
            </a:r>
          </a:p>
          <a:p>
            <a:pPr indent="363538" algn="just">
              <a:lnSpc>
                <a:spcPct val="12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б) расходы на оплату сторонних услуг, связанных с охраной окружающей среды (экологический аудит, экспертиза).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1A06C7F-8AF7-4ED0-9BC6-F740C1D482A1}"/>
              </a:ext>
            </a:extLst>
          </p:cNvPr>
          <p:cNvSpPr/>
          <p:nvPr/>
        </p:nvSpPr>
        <p:spPr>
          <a:xfrm>
            <a:off x="102862" y="4797152"/>
            <a:ext cx="8928992" cy="1392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2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Капитальные затраты </a:t>
            </a: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это средства, овеществленные в основных фондах и материальных оборотных средствах экологического назначения (затраты на совершенствование техники и технологии, на организацию производства в направлении комплексности использования сырья, на создание санитарно-защитных зон).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7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A8453B-6FBB-4B72-A7F0-4C676B3A2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696" y="404664"/>
            <a:ext cx="6778608" cy="630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97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A72BD6F-1AD4-4382-912B-EA365DFDB620}"/>
              </a:ext>
            </a:extLst>
          </p:cNvPr>
          <p:cNvSpPr/>
          <p:nvPr/>
        </p:nvSpPr>
        <p:spPr>
          <a:xfrm>
            <a:off x="179513" y="119192"/>
            <a:ext cx="8677436" cy="2120068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alt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Экологическая опасность – </a:t>
            </a:r>
            <a:r>
              <a:rPr lang="ru-RU" alt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разрушения (полного или частичного) среды обитания человека, растений и животных в результате неконтролируемого развития экономики, отставания технологий, естественных катастроф и антропогенных аварий, вследствие чего нарушается приспособление живых систем к условиям существования.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97A451A-84BD-4671-B902-EF1A6039FDDF}"/>
              </a:ext>
            </a:extLst>
          </p:cNvPr>
          <p:cNvSpPr/>
          <p:nvPr/>
        </p:nvSpPr>
        <p:spPr>
          <a:xfrm>
            <a:off x="179512" y="2272548"/>
            <a:ext cx="8856984" cy="4377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современном этапе понятие «устойчивое развитие» подразумевает:</a:t>
            </a:r>
          </a:p>
          <a:p>
            <a:pPr indent="360363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длительный, управляемый и демократический процесс изменения общества на глобальном, региональном н локальном уровнях, нацеленный на улучшение качества жизни для настоящего и будущих поколений;</a:t>
            </a:r>
          </a:p>
          <a:p>
            <a:pPr indent="360363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собственную реализацию в рамках устойчивости и жизнеобеспечивающей способности экосистем;</a:t>
            </a:r>
          </a:p>
          <a:p>
            <a:pPr indent="360363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интеграцию охраны окружающей среды и эффективного использования природных ресурсов с другими видами социальной, экономической, культурной и политической деятельности;</a:t>
            </a:r>
          </a:p>
          <a:p>
            <a:pPr indent="360363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принятие новой философии развития общества, основанной на интеграции социальных, экономических и экологических аспектов в принятии решений и практической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231687-7A4F-4759-B608-0DF0DF5FA5DA}"/>
              </a:ext>
            </a:extLst>
          </p:cNvPr>
          <p:cNvSpPr/>
          <p:nvPr/>
        </p:nvSpPr>
        <p:spPr>
          <a:xfrm>
            <a:off x="107504" y="280055"/>
            <a:ext cx="8712968" cy="3412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Инструменты обеспечения экологической безопасности предприятия: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а) оценка характеристик экологичности и жизненного цикла продукции: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б) экологическая экспертиза;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в) мониторинг окружающей среды и экологический контроль: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г) экологическое страхование;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д) экологическое нормирование;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е) экологическая сертификация.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11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AD14E0-5374-44B0-8CEB-06FBAB8AA31E}"/>
              </a:ext>
            </a:extLst>
          </p:cNvPr>
          <p:cNvSpPr/>
          <p:nvPr/>
        </p:nvSpPr>
        <p:spPr>
          <a:xfrm>
            <a:off x="179512" y="188640"/>
            <a:ext cx="8640960" cy="253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Метод оценки жизненного цикла продукции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включает: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а) определение целей и задач оценки жизненного цикла: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б) формирование перечня входных и выходных параметров (ведомости материальных и энергетических потоков) – инвентаризационный анализ: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в) оценку потенциального воздействия на окружающую среду;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г) интерпретацию результатов и их документирование.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20B9991-22E0-4772-8FFD-5529ED0F9FBC}"/>
              </a:ext>
            </a:extLst>
          </p:cNvPr>
          <p:cNvSpPr/>
          <p:nvPr/>
        </p:nvSpPr>
        <p:spPr>
          <a:xfrm>
            <a:off x="179512" y="3068960"/>
            <a:ext cx="8640960" cy="253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Экологическая экспертиза </a:t>
            </a: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установление соответствия намечаемой хозяйственной и иной деятельности экологическим требованиям и определение допустимости реализации объекта экспертизы в целях предупреждения возможных неблагоприятных воздействий этой деятельности на окружающую природную среду и связанных с ними социальных, экономических и иных последствий реализации объекта экологической экспертизы.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10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A5FC676-87B6-416C-A1E8-D78AC73CDFCC}"/>
              </a:ext>
            </a:extLst>
          </p:cNvPr>
          <p:cNvSpPr/>
          <p:nvPr/>
        </p:nvSpPr>
        <p:spPr>
          <a:xfrm>
            <a:off x="215516" y="62757"/>
            <a:ext cx="8712968" cy="257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Виды экологической экспертизы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государственная экологическая экспертиза;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общественная экологическая экспертиза: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экспертиза сложных объектов;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экспертиза объектов средней сложности: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экспертиза простых объектов;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повторная экологическая экспертиза.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A715868-D50A-4C34-9A7E-214E881B72EA}"/>
              </a:ext>
            </a:extLst>
          </p:cNvPr>
          <p:cNvSpPr/>
          <p:nvPr/>
        </p:nvSpPr>
        <p:spPr>
          <a:xfrm>
            <a:off x="215516" y="2852936"/>
            <a:ext cx="8712968" cy="365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3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Цель экологического мониторинга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обеспечение своевременной и достоверной информацией системы управления экологической безопасностью. </a:t>
            </a:r>
          </a:p>
          <a:p>
            <a:pPr indent="355600" algn="ctr">
              <a:lnSpc>
                <a:spcPct val="13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Задачи экологического мониторинга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выяснение источников антропогенного воздействия;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наблюдение за факторами антропогенного воздействия;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анализ состояния природной среды и происходящих в ней процессов под влиянием факторов антропогенного воздействия;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оценка фактического состояния природной среды; 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прогноз состояния природной среды под влиянием антропогенного воздействия и оценка прогнозируемого состояния</a:t>
            </a:r>
          </a:p>
        </p:txBody>
      </p:sp>
    </p:spTree>
    <p:extLst>
      <p:ext uri="{BB962C8B-B14F-4D97-AF65-F5344CB8AC3E}">
        <p14:creationId xmlns:p14="http://schemas.microsoft.com/office/powerpoint/2010/main" val="193570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45E32B-A061-482E-A823-24D3E0B0ACBF}"/>
              </a:ext>
            </a:extLst>
          </p:cNvPr>
          <p:cNvSpPr/>
          <p:nvPr/>
        </p:nvSpPr>
        <p:spPr>
          <a:xfrm>
            <a:off x="179512" y="332656"/>
            <a:ext cx="8784976" cy="3296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3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Экологический контроль </a:t>
            </a: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система мер по надзору за состоянием окружающей природной среды.</a:t>
            </a:r>
          </a:p>
          <a:p>
            <a:pPr algn="ctr">
              <a:lnSpc>
                <a:spcPct val="13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Задачи экологического контроля: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наблюдение за состоянием окружающей природной среды и ее изменением под влиянием хозяйственной и иной деятельности;</a:t>
            </a:r>
          </a:p>
          <a:p>
            <a:pPr indent="355600" algn="just">
              <a:lnSpc>
                <a:spcPct val="13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проверка выполнения планов и мероприятий по охране природы, рациональному использованию природных ресурсов, оздоровлению окружающей среды, соблюдению требований экологического законодательства и нормативов качества окружающей природной среды.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8F12F6-CD6E-4D27-AAF3-F862CEBF0B2D}"/>
              </a:ext>
            </a:extLst>
          </p:cNvPr>
          <p:cNvSpPr/>
          <p:nvPr/>
        </p:nvSpPr>
        <p:spPr>
          <a:xfrm>
            <a:off x="179512" y="3861048"/>
            <a:ext cx="8784976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Уровни экологического контроля: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1. Контроль государственной службы наблюдения за состоянием окружающей природной среды, или экологический мониторинг.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2. Государственный инспекционный контроль.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3. Производственный контроль.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4. Общественный контроль</a:t>
            </a:r>
          </a:p>
        </p:txBody>
      </p:sp>
    </p:spTree>
    <p:extLst>
      <p:ext uri="{BB962C8B-B14F-4D97-AF65-F5344CB8AC3E}">
        <p14:creationId xmlns:p14="http://schemas.microsoft.com/office/powerpoint/2010/main" val="121798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E1A9A2-F75D-4AE4-906C-7F8CE163FE4A}"/>
              </a:ext>
            </a:extLst>
          </p:cNvPr>
          <p:cNvSpPr/>
          <p:nvPr/>
        </p:nvSpPr>
        <p:spPr>
          <a:xfrm>
            <a:off x="179512" y="260648"/>
            <a:ext cx="8784976" cy="128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Экологическое страхование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это страхование ответственности объектов (потенциальных виновников аварийного, непреднамеренного загрязнения) и страхование собственных убытков, возникающих у источников такого загрязнения.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03550E-C7CA-4D1C-89CC-A4F39AACC279}"/>
              </a:ext>
            </a:extLst>
          </p:cNvPr>
          <p:cNvSpPr/>
          <p:nvPr/>
        </p:nvSpPr>
        <p:spPr>
          <a:xfrm>
            <a:off x="179016" y="1772816"/>
            <a:ext cx="8784976" cy="128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Экологическое нормирование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установление уполномоченными государственными органами экологических нормативов в соответствии с требованиями законодательства.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26B267F-2310-4F92-9004-2BC574672BE3}"/>
              </a:ext>
            </a:extLst>
          </p:cNvPr>
          <p:cNvSpPr/>
          <p:nvPr/>
        </p:nvSpPr>
        <p:spPr>
          <a:xfrm>
            <a:off x="179016" y="3284984"/>
            <a:ext cx="8784976" cy="2950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Система экологических нормативов включает: нормативы качества окружающей среды; нормативы предельно допустимого вредного воздействия на состояние окружающей среды; нормативы допустимого изъятия природных ресурсов. Соблюдение этих нормативов служит критерием оценки правомерности поведения субъектов экологических правоотношений в области оценки воздействия на окружающую среду, экологической экспертизы, лицензирования, сертификации, контроля и др.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C1B8AA-CAC6-43CC-BA49-BE6939FF87C2}"/>
              </a:ext>
            </a:extLst>
          </p:cNvPr>
          <p:cNvSpPr/>
          <p:nvPr/>
        </p:nvSpPr>
        <p:spPr>
          <a:xfrm>
            <a:off x="287524" y="188640"/>
            <a:ext cx="8568952" cy="128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Экологическая сертификация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процедура, посредством которой третья сторона документально удостоверяет, что продукция, услуга, процесс или система менеджмента соответствуют установленным требованиям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FCA782C-A9D3-4544-951D-57B00ECFCBBA}"/>
              </a:ext>
            </a:extLst>
          </p:cNvPr>
          <p:cNvSpPr/>
          <p:nvPr/>
        </p:nvSpPr>
        <p:spPr>
          <a:xfrm>
            <a:off x="287524" y="1481582"/>
            <a:ext cx="8568952" cy="128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Инициативный экологический отчет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документ, разрабатываемый предприятием на добровольной основе и содержащий детальную достоверную информацию об экологических аспектах деятельности предприятия.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75CF331-27D6-4DC3-B25E-77499E045877}"/>
              </a:ext>
            </a:extLst>
          </p:cNvPr>
          <p:cNvSpPr/>
          <p:nvPr/>
        </p:nvSpPr>
        <p:spPr>
          <a:xfrm>
            <a:off x="287524" y="2797466"/>
            <a:ext cx="8568952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Цель создания инициативной экологической отчетности: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а) демонстрация экологической состоятельности компании;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б) использование в процессе экологической сертификации и самосертификации;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в) формирование благоприятного экологического имиджа компании;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г) использование политических и экономических преимуществ;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д) вовлечение всего персонала в природоохранную деятельность: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с) информирование о планах и результатах экологической деятельности компании любых заинтересованных физических и юридических лиц;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ж) получение дополнительной прибыли.</a:t>
            </a:r>
          </a:p>
        </p:txBody>
      </p:sp>
    </p:spTree>
    <p:extLst>
      <p:ext uri="{BB962C8B-B14F-4D97-AF65-F5344CB8AC3E}">
        <p14:creationId xmlns:p14="http://schemas.microsoft.com/office/powerpoint/2010/main" val="127230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4E71543-09F1-4533-95F2-D7A90487A920}"/>
              </a:ext>
            </a:extLst>
          </p:cNvPr>
          <p:cNvSpPr/>
          <p:nvPr/>
        </p:nvSpPr>
        <p:spPr>
          <a:xfrm>
            <a:off x="215516" y="332656"/>
            <a:ext cx="8712968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Государственная статистическая отчетность: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Экологический паспорт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План общих природоохранных мероприятий.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Отчет о проведении природоохранных мероприятий, например, форма 2-ТП (рекультивация) «Сведения о рекультивации земель, снятии и использовании плодородного слоя почвы»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5600" algn="just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экологическая документация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Отчетность по воздействию на окружающую среду, в том числе: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на атмосферу, форма 2-ТП (воздух) «Сведения об охране атмосферного воздуха»;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на водные объекты, форма 2-ТП (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водхоз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«Сведения об использовании воды»;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по образованию и размещению отходов, форма 2-ТП («Отходы»).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Финансовая экологическая отчетность. Форма 4-ОС «Сведения о текущих затратах на охрану природы, экологических и природоресурсных платежах».</a:t>
            </a:r>
          </a:p>
        </p:txBody>
      </p:sp>
    </p:spTree>
    <p:extLst>
      <p:ext uri="{BB962C8B-B14F-4D97-AF65-F5344CB8AC3E}">
        <p14:creationId xmlns:p14="http://schemas.microsoft.com/office/powerpoint/2010/main" val="39098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9399B48-67CF-4634-8AB0-47F805D73178}"/>
              </a:ext>
            </a:extLst>
          </p:cNvPr>
          <p:cNvSpPr/>
          <p:nvPr/>
        </p:nvSpPr>
        <p:spPr>
          <a:xfrm>
            <a:off x="179512" y="764704"/>
            <a:ext cx="8784976" cy="461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Экологический паспорт предприятия</a:t>
            </a:r>
            <a:r>
              <a:rPr lang="ru-RU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это нормативно-технический документ, включающий данные по использованию предприятием природных и вторичных ресурсов и определению влияния производства на окружающую среду всех элементов. В нем отражаются: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сведения о применяемых предприятием технологиях;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количественные и качественные характеристики используемых ресурсов: сырья, топлива, энергии (то, что потребляют);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количественные элементы выпускаемой продукции;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количественные и качественные характеристики выбросов (сбросов, отходов);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экологические платежи за выбросы (сбросы, отходы) и за использование природных ресурсов.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EBD612-7614-4018-919F-BAED483F44A0}"/>
              </a:ext>
            </a:extLst>
          </p:cNvPr>
          <p:cNvSpPr/>
          <p:nvPr/>
        </p:nvSpPr>
        <p:spPr>
          <a:xfrm>
            <a:off x="287524" y="1124744"/>
            <a:ext cx="8568952" cy="3781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Документация системы экологического менеджмента включает следующие обязательные документы: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экологическую политику;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целевые и плановые экологические показатели;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обязанности, ответственность и полномочия работников организации в области охраны окружающей среды;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описание основных элементов системы и их взаимодействия;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зарегистрированные данные об окружающей среде и данные о внедрении и функционировании системы.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EBD612-7614-4018-919F-BAED483F44A0}"/>
              </a:ext>
            </a:extLst>
          </p:cNvPr>
          <p:cNvSpPr/>
          <p:nvPr/>
        </p:nvSpPr>
        <p:spPr>
          <a:xfrm>
            <a:off x="287524" y="260648"/>
            <a:ext cx="8568952" cy="1704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Экологический аудит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это систематизированный процесс получения, изучения и оценки экологической информации об объекте аудита (аудируемом объекте) на основе осуществления независимой вневедомственной проверки его соответствия или несоответствия определенным критериям.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472F18-2C95-469A-BA25-20C3517DB0D5}"/>
              </a:ext>
            </a:extLst>
          </p:cNvPr>
          <p:cNvSpPr txBox="1"/>
          <p:nvPr/>
        </p:nvSpPr>
        <p:spPr>
          <a:xfrm>
            <a:off x="419735" y="2008970"/>
            <a:ext cx="8460940" cy="4613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Предметом экологического аудита являются: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виды деятельности, связанные с охраной окружающей среды и природопользованием;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состояние окружающей среды на производственном или природном объекте;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системы управления окружающей средой;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соблюдение природоохранного законодательства и установленных экологических требований;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использование ресурсов;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процессы обращения е отходами;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финансовые риски, связанные с ответственностью за нарушение допустимого воздействия, и др.</a:t>
            </a:r>
          </a:p>
        </p:txBody>
      </p:sp>
    </p:spTree>
    <p:extLst>
      <p:ext uri="{BB962C8B-B14F-4D97-AF65-F5344CB8AC3E}">
        <p14:creationId xmlns:p14="http://schemas.microsoft.com/office/powerpoint/2010/main" val="377846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1F950A-6F93-4DC6-A8F9-7197C57806E2}"/>
              </a:ext>
            </a:extLst>
          </p:cNvPr>
          <p:cNvSpPr/>
          <p:nvPr/>
        </p:nvSpPr>
        <p:spPr>
          <a:xfrm>
            <a:off x="233518" y="836712"/>
            <a:ext cx="8676964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устойчивого развития на долгосрочную перспективу.</a:t>
            </a:r>
          </a:p>
          <a:p>
            <a:pPr indent="36353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Количество возобновимых природных ресурсов или их возможность продуцировать биомассу должны по крайней мере не уменьшаться с течением времени, т.е. должен быть обеспечен режим простого воспроизводства.</a:t>
            </a:r>
          </a:p>
          <a:p>
            <a:pPr indent="36353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Максимально возможное замедление темпов исчерпания запасов невозобновимых природных ресурсов с перспективой их замены в будущем на другие нелимитированные виды ресурсов.</a:t>
            </a:r>
          </a:p>
          <a:p>
            <a:pPr indent="36353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Возможность минимизации отходов на основе внедрения малоотходных ресурсосберегающих технологий.</a:t>
            </a:r>
          </a:p>
          <a:p>
            <a:pPr indent="363538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Загрязнение окружающей среды (как суммарное, так и по видам) в перспективе не должно превышать его современный уровень.</a:t>
            </a:r>
          </a:p>
        </p:txBody>
      </p:sp>
    </p:spTree>
    <p:extLst>
      <p:ext uri="{BB962C8B-B14F-4D97-AF65-F5344CB8AC3E}">
        <p14:creationId xmlns:p14="http://schemas.microsoft.com/office/powerpoint/2010/main" val="248937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EBD612-7614-4018-919F-BAED483F44A0}"/>
              </a:ext>
            </a:extLst>
          </p:cNvPr>
          <p:cNvSpPr/>
          <p:nvPr/>
        </p:nvSpPr>
        <p:spPr>
          <a:xfrm>
            <a:off x="287524" y="404664"/>
            <a:ext cx="8568952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Более чистое производство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это деятельность хозяйствующих субъектов, направленная на постоянное применение всеобъемлющей (интегральной) предотвращающей стратегии охраны окружающей среды для процессов, продукции и услуг с целью повышения их эффективности и ограничения их воздействия на человека и окружающую среду.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Задачи, решаемые при реализации программы более чистого производства: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предотвращение загрязнения;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проведение первоочередных, мало- 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беззатратных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мероприятий, не затрагивающих технологический процесс;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идентификация отходов;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изменение технологии;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внутренний и внешний рецикл;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изменение отношения людей.</a:t>
            </a:r>
          </a:p>
        </p:txBody>
      </p:sp>
    </p:spTree>
    <p:extLst>
      <p:ext uri="{BB962C8B-B14F-4D97-AF65-F5344CB8AC3E}">
        <p14:creationId xmlns:p14="http://schemas.microsoft.com/office/powerpoint/2010/main" val="332694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EBD612-7614-4018-919F-BAED483F44A0}"/>
              </a:ext>
            </a:extLst>
          </p:cNvPr>
          <p:cNvSpPr/>
          <p:nvPr/>
        </p:nvSpPr>
        <p:spPr>
          <a:xfrm>
            <a:off x="287524" y="836712"/>
            <a:ext cx="8568952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Направления стратегии более чистого производства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pPr indent="355600" algn="ctr">
              <a:lnSpc>
                <a:spcPct val="150000"/>
              </a:lnSpc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1. Система учета материалов (менеджмент) и совершенствование существующих операций: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учет и отслеживание потоков материалов;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закупка малотоксичных и нетоксичных материалов;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совершенствование способов хранения сырья и материалов;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строгое соблюдение графиков текущего обслуживания и предварительного ремонта оборудования;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внедрение программ по обучению персонала и налаживание обратной связи и др.</a:t>
            </a:r>
          </a:p>
        </p:txBody>
      </p:sp>
    </p:spTree>
    <p:extLst>
      <p:ext uri="{BB962C8B-B14F-4D97-AF65-F5344CB8AC3E}">
        <p14:creationId xmlns:p14="http://schemas.microsoft.com/office/powerpoint/2010/main" val="389248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AE79FC-3CCD-4F56-AA10-78B95D59FCE7}"/>
              </a:ext>
            </a:extLst>
          </p:cNvPr>
          <p:cNvSpPr txBox="1"/>
          <p:nvPr/>
        </p:nvSpPr>
        <p:spPr>
          <a:xfrm>
            <a:off x="215516" y="764704"/>
            <a:ext cx="8712968" cy="4613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2. Совершенствование оборудования: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внедрение более эффективного оборудования или оборудования, образующего минимальное количество отходов;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перепрофилирование существующих производственных мощностей на выпуск продукции с меньшим количеством образующихся отходов;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повышение эффективности существующего оборудования;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модификация оборудования с целью повышения существующих или создания новых возможностей для восстановления или рециркуляции сырья;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устранение источников потерь и утечек сырья;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внедрение более эффективной системы управления технологическим процессом и др.</a:t>
            </a:r>
          </a:p>
        </p:txBody>
      </p:sp>
    </p:spTree>
    <p:extLst>
      <p:ext uri="{BB962C8B-B14F-4D97-AF65-F5344CB8AC3E}">
        <p14:creationId xmlns:p14="http://schemas.microsoft.com/office/powerpoint/2010/main" val="1532474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A21C05-C74A-4344-B177-A068F23C6DE3}"/>
              </a:ext>
            </a:extLst>
          </p:cNvPr>
          <p:cNvSpPr txBox="1"/>
          <p:nvPr/>
        </p:nvSpPr>
        <p:spPr>
          <a:xfrm>
            <a:off x="539552" y="1556792"/>
            <a:ext cx="8424936" cy="2951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3. Модификация производственных процессов: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оптимизация использования сырья;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замена токсичных материалов на нетоксичные;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переориентация конечных продуктов на минимальное содержание токсичных веществ или полное их отсутствие;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изменения условий протекания процессов в направлении сокращения образования отходов и др.</a:t>
            </a:r>
          </a:p>
        </p:txBody>
      </p:sp>
    </p:spTree>
    <p:extLst>
      <p:ext uri="{BB962C8B-B14F-4D97-AF65-F5344CB8AC3E}">
        <p14:creationId xmlns:p14="http://schemas.microsoft.com/office/powerpoint/2010/main" val="2997170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8658E7-F9DE-4726-AA10-D783238359FC}"/>
              </a:ext>
            </a:extLst>
          </p:cNvPr>
          <p:cNvSpPr txBox="1"/>
          <p:nvPr/>
        </p:nvSpPr>
        <p:spPr>
          <a:xfrm>
            <a:off x="611560" y="1124744"/>
            <a:ext cx="8208912" cy="37817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4. Рециркуляция и вторичное использование сырья;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внедрение оборотных систем прямой рециркуляции;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рециркуляция с использованием дополнительного производственного оборудования для вторичного использования сырья и материалов;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рециркуляция вне пределов цеха для последующего использования;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разделение отходов по типам с учетом возможностей их регенерации: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отделение токсичных отходов от нетоксичных;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участие в обмене отходами (использование отходов другой компании в качестве альтернативного сырья)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443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10B2AD-FA60-4A3A-BB62-39D4D07CE894}"/>
              </a:ext>
            </a:extLst>
          </p:cNvPr>
          <p:cNvSpPr/>
          <p:nvPr/>
        </p:nvSpPr>
        <p:spPr>
          <a:xfrm>
            <a:off x="194240" y="914882"/>
            <a:ext cx="8755519" cy="5028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Для перехода к «зеленой экономике» предлагается широкий спектр инструментов:</a:t>
            </a:r>
          </a:p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соответствующее принципам устойчивого развития ценообразование;</a:t>
            </a:r>
          </a:p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политика государственных закупок, которая поощряет производство экологичной продукции и использование соответствующих принципам устойчивого развития методов производства;</a:t>
            </a:r>
          </a:p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реформирование системы «экологического» налогообложения;</a:t>
            </a:r>
          </a:p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рост государственных инвестиций в соответствующую принципам устойчивого развития инфраструктуру;</a:t>
            </a:r>
          </a:p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целевая государственная поддержка исследований и разработок, связанных с созданием экологически чистых технологий;</a:t>
            </a:r>
          </a:p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социальные стратегии, призванные обеспечить согласование между целями в социальной области и экономическими стратегиями.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9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10B2AD-FA60-4A3A-BB62-39D4D07CE894}"/>
              </a:ext>
            </a:extLst>
          </p:cNvPr>
          <p:cNvSpPr/>
          <p:nvPr/>
        </p:nvSpPr>
        <p:spPr>
          <a:xfrm>
            <a:off x="194240" y="548680"/>
            <a:ext cx="8755519" cy="457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Окружающая среда – Предприятие – Продукция – Общественные потребности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27A10-77E2-4738-A8C9-79F25BD25DE5}"/>
              </a:ext>
            </a:extLst>
          </p:cNvPr>
          <p:cNvSpPr txBox="1"/>
          <p:nvPr/>
        </p:nvSpPr>
        <p:spPr>
          <a:xfrm>
            <a:off x="467543" y="1628800"/>
            <a:ext cx="8208912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Экологической целью па входе предприятия является рациональное использование природных ресурсов, а на выходе – соблюдение установленных нормативов отрицательного воздействия факторов производства на окружающую среду и показателей качества продукции</a:t>
            </a:r>
          </a:p>
        </p:txBody>
      </p:sp>
    </p:spTree>
    <p:extLst>
      <p:ext uri="{BB962C8B-B14F-4D97-AF65-F5344CB8AC3E}">
        <p14:creationId xmlns:p14="http://schemas.microsoft.com/office/powerpoint/2010/main" val="216697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908D3E20-1F51-40FA-B1DA-F96202C658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19040"/>
              </p:ext>
            </p:extLst>
          </p:nvPr>
        </p:nvGraphicFramePr>
        <p:xfrm>
          <a:off x="2915816" y="980728"/>
          <a:ext cx="309634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38000" imgH="495000" progId="Equation.DSMT4">
                  <p:embed/>
                </p:oleObj>
              </mc:Choice>
              <mc:Fallback>
                <p:oleObj name="Equation" r:id="rId2" imgW="16380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15816" y="980728"/>
                        <a:ext cx="3096344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37FB12-ED9E-4E35-AB84-CDB44178EEBA}"/>
              </a:ext>
            </a:extLst>
          </p:cNvPr>
          <p:cNvSpPr/>
          <p:nvPr/>
        </p:nvSpPr>
        <p:spPr>
          <a:xfrm>
            <a:off x="539552" y="2511029"/>
            <a:ext cx="8064896" cy="336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>
              <a:lnSpc>
                <a:spcPct val="150000"/>
              </a:lnSpc>
            </a:pPr>
            <a:r>
              <a:rPr lang="en-US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NPV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чистый дисконтированный доход;</a:t>
            </a:r>
          </a:p>
          <a:p>
            <a:pPr indent="360363">
              <a:lnSpc>
                <a:spcPct val="150000"/>
              </a:lnSpc>
            </a:pP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B</a:t>
            </a:r>
            <a:r>
              <a:rPr lang="en-US" baseline="-25000" dirty="0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r>
              <a:rPr lang="en-US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валовой доход от реализации продукции за определенный промежуток времени;</a:t>
            </a:r>
          </a:p>
          <a:p>
            <a:pPr indent="360363">
              <a:lnSpc>
                <a:spcPct val="150000"/>
              </a:lnSpc>
            </a:pP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Е</a:t>
            </a:r>
            <a:r>
              <a:rPr lang="en-US" baseline="-25000" dirty="0">
                <a:solidFill>
                  <a:schemeClr val="accent2"/>
                </a:solidFill>
                <a:latin typeface="Times New Roman" panose="02020603050405020304" pitchFamily="18" charset="0"/>
              </a:rPr>
              <a:t> t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экологический эффект, учитывающий сумму экологических издержек и выгод;</a:t>
            </a:r>
          </a:p>
          <a:p>
            <a:pPr indent="360363">
              <a:lnSpc>
                <a:spcPct val="150000"/>
              </a:lnSpc>
            </a:pPr>
            <a:r>
              <a:rPr lang="ru-RU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C</a:t>
            </a:r>
            <a:r>
              <a:rPr lang="en-US" baseline="-25000" dirty="0">
                <a:solidFill>
                  <a:schemeClr val="accent2"/>
                </a:solidFill>
                <a:latin typeface="Times New Roman" panose="02020603050405020304" pitchFamily="18" charset="0"/>
              </a:rPr>
              <a:t> t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совокупные затраты производства за тот же промежуток времени;</a:t>
            </a:r>
          </a:p>
          <a:p>
            <a:pPr indent="360363">
              <a:lnSpc>
                <a:spcPct val="150000"/>
              </a:lnSpc>
            </a:pPr>
            <a:r>
              <a:rPr lang="en-US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r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коэффициент дисконтирования;</a:t>
            </a:r>
          </a:p>
          <a:p>
            <a:pPr indent="360363">
              <a:lnSpc>
                <a:spcPct val="150000"/>
              </a:lnSpc>
            </a:pPr>
            <a:r>
              <a:rPr lang="en-US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период.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9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C700BD-1744-43A1-87D8-F7E756D762A0}"/>
              </a:ext>
            </a:extLst>
          </p:cNvPr>
          <p:cNvSpPr/>
          <p:nvPr/>
        </p:nvSpPr>
        <p:spPr>
          <a:xfrm>
            <a:off x="467544" y="1628800"/>
            <a:ext cx="8352928" cy="2806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Экологические выгоды –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прибыль предприятия от утилизации отходов, льготы на налогообложение. кредитные льготы, надбавки к цене и т.п.</a:t>
            </a:r>
          </a:p>
          <a:p>
            <a:pPr indent="361950" algn="just">
              <a:lnSpc>
                <a:spcPct val="150000"/>
              </a:lnSpc>
            </a:pPr>
            <a:r>
              <a:rPr lang="ru-RU" sz="20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Экологические затраты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плата за сверхнормативное использование природных ресурсов, загрязнение окружающей среды и размещение отходов, штрафы за нарушение требований законодательства, дополнительное налогообложение и т.п.</a:t>
            </a:r>
            <a:endParaRPr lang="ru-R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2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C700BD-1744-43A1-87D8-F7E756D762A0}"/>
              </a:ext>
            </a:extLst>
          </p:cNvPr>
          <p:cNvSpPr/>
          <p:nvPr/>
        </p:nvSpPr>
        <p:spPr>
          <a:xfrm>
            <a:off x="395536" y="620688"/>
            <a:ext cx="8352928" cy="2345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Экологическая безопасность хозяйствующего субъекта </a:t>
            </a: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такое состояние его производственно-хозяйственной деятельности, которое не создает угрозы для окружающей природной среды и человека, соответствует потребностям людей, исключает любую опасность их здоровью и будущим поколениям</a:t>
            </a:r>
            <a:endParaRPr lang="ru-RU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45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F15068-0322-4F9B-9985-F6A3E5CF2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67" y="1916832"/>
            <a:ext cx="8080466" cy="242032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C700BD-1744-43A1-87D8-F7E756D762A0}"/>
              </a:ext>
            </a:extLst>
          </p:cNvPr>
          <p:cNvSpPr/>
          <p:nvPr/>
        </p:nvSpPr>
        <p:spPr>
          <a:xfrm>
            <a:off x="1043608" y="620688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Предприятие как источник экологической опасности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1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2731</Words>
  <Application>Microsoft Office PowerPoint</Application>
  <PresentationFormat>Экран (4:3)</PresentationFormat>
  <Paragraphs>221</Paragraphs>
  <Slides>34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Times New Roman</vt:lpstr>
      <vt:lpstr>Оформление по умолчанию</vt:lpstr>
      <vt:lpstr>Document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Юрий Скрипниченко</cp:lastModifiedBy>
  <cp:revision>171</cp:revision>
  <dcterms:created xsi:type="dcterms:W3CDTF">2004-02-20T08:27:47Z</dcterms:created>
  <dcterms:modified xsi:type="dcterms:W3CDTF">2021-05-31T11:54:55Z</dcterms:modified>
</cp:coreProperties>
</file>